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0" r:id="rId4"/>
    <p:sldId id="262" r:id="rId5"/>
    <p:sldId id="264" r:id="rId6"/>
    <p:sldId id="267" r:id="rId7"/>
    <p:sldId id="268" r:id="rId8"/>
    <p:sldId id="271" r:id="rId9"/>
    <p:sldId id="273" r:id="rId10"/>
    <p:sldId id="27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762000" y="381000"/>
            <a:ext cx="7953404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sz="3200" b="1" dirty="0"/>
              <a:t>План лекции:</a:t>
            </a:r>
          </a:p>
          <a:p>
            <a:pPr marL="342900" indent="-342900"/>
            <a:r>
              <a:rPr lang="ru-RU" dirty="0"/>
              <a:t>1. </a:t>
            </a:r>
            <a:r>
              <a:rPr lang="ru-RU" sz="2800" b="1" dirty="0"/>
              <a:t>Общая характеристика системы лейкоцитов – </a:t>
            </a:r>
            <a:r>
              <a:rPr lang="ru-RU" sz="2800" b="1" dirty="0" err="1"/>
              <a:t>лейкона</a:t>
            </a:r>
            <a:r>
              <a:rPr lang="ru-RU" sz="2800" b="1" dirty="0"/>
              <a:t>. </a:t>
            </a:r>
            <a:r>
              <a:rPr lang="ru-RU" sz="2800" b="1" dirty="0" smtClean="0"/>
              <a:t>  </a:t>
            </a:r>
            <a:r>
              <a:rPr lang="ru-RU" sz="2800" b="1" dirty="0" err="1" smtClean="0"/>
              <a:t>Лейкопоэз</a:t>
            </a:r>
            <a:r>
              <a:rPr lang="ru-RU" sz="2800" b="1" dirty="0"/>
              <a:t>.</a:t>
            </a:r>
          </a:p>
          <a:p>
            <a:pPr marL="342900" indent="-342900"/>
            <a:r>
              <a:rPr lang="ru-RU" sz="2800" b="1" dirty="0"/>
              <a:t>2. Морфология  и функции лейкоцитов.</a:t>
            </a:r>
          </a:p>
          <a:p>
            <a:pPr marL="342900" indent="-342900"/>
            <a:r>
              <a:rPr lang="ru-RU" sz="2800" b="1" dirty="0"/>
              <a:t>3. </a:t>
            </a:r>
            <a:r>
              <a:rPr lang="ru-RU" sz="2800" b="1" dirty="0" err="1" smtClean="0"/>
              <a:t>Тромбоцитопоэз</a:t>
            </a:r>
            <a:r>
              <a:rPr lang="ru-RU" sz="2800" b="1" dirty="0" smtClean="0"/>
              <a:t>, морфология и функции тромбоцитов.</a:t>
            </a:r>
            <a:endParaRPr lang="ru-RU" sz="2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lum bright="-12000" contrast="30000"/>
          </a:blip>
          <a:srcRect/>
          <a:stretch>
            <a:fillRect/>
          </a:stretch>
        </p:blipFill>
        <p:spPr bwMode="auto">
          <a:xfrm>
            <a:off x="949411" y="1071546"/>
            <a:ext cx="773631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8610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FF0000"/>
                </a:solidFill>
              </a:rPr>
              <a:t>Тромбоциты, прилипшие к стенке аорты в зоне повреждения эндотелиального слоя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382000" cy="677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836613"/>
          <a:ext cx="1455738" cy="6021387"/>
        </p:xfrm>
        <a:graphic>
          <a:graphicData uri="http://schemas.openxmlformats.org/presentationml/2006/ole">
            <p:oleObj spid="_x0000_s1026" name="Image" r:id="rId3" imgW="1023870" imgH="5741957" progId="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787900" y="836613"/>
          <a:ext cx="1401763" cy="6021387"/>
        </p:xfrm>
        <a:graphic>
          <a:graphicData uri="http://schemas.openxmlformats.org/presentationml/2006/ole">
            <p:oleObj spid="_x0000_s1027" name="Image" r:id="rId4" imgW="914015" imgH="5248222" progId="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2268538" y="908050"/>
          <a:ext cx="1592262" cy="5949950"/>
        </p:xfrm>
        <a:graphic>
          <a:graphicData uri="http://schemas.openxmlformats.org/presentationml/2006/ole">
            <p:oleObj spid="_x0000_s1028" name="Image" r:id="rId5" imgW="1023870" imgH="5248222" progId="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6948488" y="836613"/>
          <a:ext cx="1476375" cy="6021387"/>
        </p:xfrm>
        <a:graphic>
          <a:graphicData uri="http://schemas.openxmlformats.org/presentationml/2006/ole">
            <p:oleObj spid="_x0000_s1029" name="Image" r:id="rId6" imgW="1023870" imgH="5376228" progId="">
              <p:embed/>
            </p:oleObj>
          </a:graphicData>
        </a:graphic>
      </p:graphicFrame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2771775" y="0"/>
            <a:ext cx="3527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/>
              <a:t>Нейтрофилы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547813" y="3716338"/>
            <a:ext cx="544512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К.</a:t>
            </a:r>
          </a:p>
          <a:p>
            <a:r>
              <a:rPr lang="ru-RU" sz="3200" b="1"/>
              <a:t>р.</a:t>
            </a:r>
          </a:p>
          <a:p>
            <a:r>
              <a:rPr lang="ru-RU" sz="3200" b="1"/>
              <a:t>с</a:t>
            </a:r>
            <a:r>
              <a:rPr lang="ru-RU"/>
              <a:t>.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995738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924300" y="3284538"/>
            <a:ext cx="47783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С</a:t>
            </a:r>
          </a:p>
          <a:p>
            <a:r>
              <a:rPr lang="ru-RU" sz="3200" b="1"/>
              <a:t>В</a:t>
            </a:r>
          </a:p>
          <a:p>
            <a:r>
              <a:rPr lang="ru-RU" sz="3200" b="1"/>
              <a:t>И</a:t>
            </a:r>
          </a:p>
          <a:p>
            <a:r>
              <a:rPr lang="ru-RU" sz="3200" b="1"/>
              <a:t>Н</a:t>
            </a:r>
          </a:p>
          <a:p>
            <a:r>
              <a:rPr lang="ru-RU" sz="3200" b="1"/>
              <a:t>Ь</a:t>
            </a:r>
          </a:p>
          <a:p>
            <a:r>
              <a:rPr lang="ru-RU" sz="3200" b="1"/>
              <a:t>я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227763" y="2997200"/>
            <a:ext cx="5000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С</a:t>
            </a:r>
          </a:p>
          <a:p>
            <a:r>
              <a:rPr lang="ru-RU" sz="3200" b="1"/>
              <a:t>О</a:t>
            </a:r>
          </a:p>
          <a:p>
            <a:r>
              <a:rPr lang="ru-RU" sz="3200" b="1"/>
              <a:t>Б</a:t>
            </a:r>
          </a:p>
          <a:p>
            <a:r>
              <a:rPr lang="ru-RU" sz="3200" b="1"/>
              <a:t>А</a:t>
            </a:r>
          </a:p>
          <a:p>
            <a:r>
              <a:rPr lang="ru-RU" sz="3200" b="1"/>
              <a:t>К</a:t>
            </a:r>
          </a:p>
          <a:p>
            <a:r>
              <a:rPr lang="ru-RU" sz="3200" b="1"/>
              <a:t>а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8388350" y="3068638"/>
            <a:ext cx="59213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Л</a:t>
            </a:r>
          </a:p>
          <a:p>
            <a:r>
              <a:rPr lang="ru-RU" sz="3200" b="1"/>
              <a:t>О</a:t>
            </a:r>
          </a:p>
          <a:p>
            <a:r>
              <a:rPr lang="ru-RU" sz="3200" b="1"/>
              <a:t>Ш</a:t>
            </a:r>
          </a:p>
          <a:p>
            <a:r>
              <a:rPr lang="ru-RU" sz="3200" b="1"/>
              <a:t>А</a:t>
            </a:r>
          </a:p>
          <a:p>
            <a:r>
              <a:rPr lang="ru-RU" sz="3200" b="1"/>
              <a:t>Д</a:t>
            </a:r>
          </a:p>
          <a:p>
            <a:r>
              <a:rPr lang="ru-RU" sz="3200" b="1"/>
              <a:t>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019925" y="1052513"/>
          <a:ext cx="1358900" cy="5805487"/>
        </p:xfrm>
        <a:graphic>
          <a:graphicData uri="http://schemas.openxmlformats.org/presentationml/2006/ole">
            <p:oleObj spid="_x0000_s2050" name="Image" r:id="rId3" imgW="1078538" imgH="5211649" progId="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716463" y="981075"/>
          <a:ext cx="1439862" cy="5876925"/>
        </p:xfrm>
        <a:graphic>
          <a:graphicData uri="http://schemas.openxmlformats.org/presentationml/2006/ole">
            <p:oleObj spid="_x0000_s2051" name="Image" r:id="rId4" imgW="969184" imgH="5284795" progId="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268538" y="981075"/>
          <a:ext cx="1439862" cy="5876925"/>
        </p:xfrm>
        <a:graphic>
          <a:graphicData uri="http://schemas.openxmlformats.org/presentationml/2006/ole">
            <p:oleObj spid="_x0000_s2052" name="Image" r:id="rId5" imgW="1206704" imgH="5431087" progId="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0" y="908050"/>
          <a:ext cx="1619250" cy="5949950"/>
        </p:xfrm>
        <a:graphic>
          <a:graphicData uri="http://schemas.openxmlformats.org/presentationml/2006/ole">
            <p:oleObj spid="_x0000_s2053" name="Image" r:id="rId6" imgW="1206704" imgH="5796817" progId="">
              <p:embed/>
            </p:oleObj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843213" y="0"/>
            <a:ext cx="3549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/>
              <a:t>Эозинофилы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671638" y="3419475"/>
            <a:ext cx="5905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К.</a:t>
            </a:r>
          </a:p>
          <a:p>
            <a:r>
              <a:rPr lang="ru-RU" sz="3200" b="1"/>
              <a:t>Р.</a:t>
            </a:r>
          </a:p>
          <a:p>
            <a:r>
              <a:rPr lang="ru-RU" sz="3200" b="1"/>
              <a:t>С.</a:t>
            </a:r>
          </a:p>
          <a:p>
            <a:endParaRPr lang="ru-RU" sz="3200" b="1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851275" y="2276475"/>
            <a:ext cx="592138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Л</a:t>
            </a:r>
          </a:p>
          <a:p>
            <a:r>
              <a:rPr lang="ru-RU" sz="3200" b="1"/>
              <a:t>О</a:t>
            </a:r>
          </a:p>
          <a:p>
            <a:r>
              <a:rPr lang="ru-RU" sz="3200" b="1"/>
              <a:t>Ш</a:t>
            </a:r>
          </a:p>
          <a:p>
            <a:r>
              <a:rPr lang="ru-RU" sz="3200" b="1"/>
              <a:t>А</a:t>
            </a:r>
          </a:p>
          <a:p>
            <a:r>
              <a:rPr lang="ru-RU" sz="3200" b="1"/>
              <a:t>Д</a:t>
            </a:r>
          </a:p>
          <a:p>
            <a:r>
              <a:rPr lang="ru-RU" sz="3200" b="1"/>
              <a:t>Ь</a:t>
            </a:r>
          </a:p>
          <a:p>
            <a:endParaRPr lang="ru-RU" sz="3200" b="1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227763" y="2205038"/>
            <a:ext cx="477837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С</a:t>
            </a:r>
          </a:p>
          <a:p>
            <a:r>
              <a:rPr lang="ru-RU" sz="3200" b="1"/>
              <a:t>В</a:t>
            </a:r>
          </a:p>
          <a:p>
            <a:r>
              <a:rPr lang="ru-RU" sz="3200" b="1"/>
              <a:t>И</a:t>
            </a:r>
          </a:p>
          <a:p>
            <a:r>
              <a:rPr lang="ru-RU" sz="3200" b="1"/>
              <a:t>Н</a:t>
            </a:r>
          </a:p>
          <a:p>
            <a:r>
              <a:rPr lang="ru-RU" sz="3200" b="1"/>
              <a:t>Ь</a:t>
            </a:r>
          </a:p>
          <a:p>
            <a:r>
              <a:rPr lang="ru-RU" sz="3200" b="1"/>
              <a:t>Я</a:t>
            </a:r>
          </a:p>
          <a:p>
            <a:endParaRPr lang="ru-RU" sz="3200" b="1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8388350" y="2205038"/>
            <a:ext cx="500063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С</a:t>
            </a:r>
          </a:p>
          <a:p>
            <a:r>
              <a:rPr lang="ru-RU" sz="3200" b="1"/>
              <a:t>О</a:t>
            </a:r>
          </a:p>
          <a:p>
            <a:r>
              <a:rPr lang="ru-RU" sz="3200" b="1"/>
              <a:t>Б</a:t>
            </a:r>
          </a:p>
          <a:p>
            <a:r>
              <a:rPr lang="ru-RU" sz="3200" b="1"/>
              <a:t>А</a:t>
            </a:r>
          </a:p>
          <a:p>
            <a:r>
              <a:rPr lang="ru-RU" sz="3200" b="1"/>
              <a:t>К</a:t>
            </a:r>
          </a:p>
          <a:p>
            <a:r>
              <a:rPr lang="ru-RU" sz="3200" b="1"/>
              <a:t>А</a:t>
            </a:r>
          </a:p>
          <a:p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948488" y="908050"/>
          <a:ext cx="1419225" cy="5949950"/>
        </p:xfrm>
        <a:graphic>
          <a:graphicData uri="http://schemas.openxmlformats.org/presentationml/2006/ole">
            <p:oleObj spid="_x0000_s3074" name="Image" r:id="rId3" imgW="1042153" imgH="5321368" progId="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643438" y="765175"/>
          <a:ext cx="1473200" cy="6092825"/>
        </p:xfrm>
        <a:graphic>
          <a:graphicData uri="http://schemas.openxmlformats.org/presentationml/2006/ole">
            <p:oleObj spid="_x0000_s3075" name="Image" r:id="rId4" imgW="1042153" imgH="5321368" progId="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2268538" y="741363"/>
          <a:ext cx="1573212" cy="6116637"/>
        </p:xfrm>
        <a:graphic>
          <a:graphicData uri="http://schemas.openxmlformats.org/presentationml/2006/ole">
            <p:oleObj spid="_x0000_s3076" name="Image" r:id="rId5" imgW="987136" imgH="5376228" progId="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0" y="692150"/>
          <a:ext cx="1476375" cy="6165850"/>
        </p:xfrm>
        <a:graphic>
          <a:graphicData uri="http://schemas.openxmlformats.org/presentationml/2006/ole">
            <p:oleObj spid="_x0000_s3077" name="Image" r:id="rId6" imgW="1206704" imgH="5815103" progId="">
              <p:embed/>
            </p:oleObj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71775" y="0"/>
            <a:ext cx="2906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/>
              <a:t>Базофилы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600200" y="3203575"/>
            <a:ext cx="59055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К.</a:t>
            </a:r>
          </a:p>
          <a:p>
            <a:r>
              <a:rPr lang="ru-RU" sz="3200" b="1"/>
              <a:t>Р.</a:t>
            </a:r>
          </a:p>
          <a:p>
            <a:r>
              <a:rPr lang="ru-RU" sz="3200" b="1"/>
              <a:t>С.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851275" y="2276475"/>
            <a:ext cx="592138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Л</a:t>
            </a:r>
          </a:p>
          <a:p>
            <a:r>
              <a:rPr lang="ru-RU" sz="3200" b="1"/>
              <a:t>О</a:t>
            </a:r>
          </a:p>
          <a:p>
            <a:r>
              <a:rPr lang="ru-RU" sz="3200" b="1"/>
              <a:t>Ш</a:t>
            </a:r>
          </a:p>
          <a:p>
            <a:r>
              <a:rPr lang="ru-RU" sz="3200" b="1"/>
              <a:t>А</a:t>
            </a:r>
          </a:p>
          <a:p>
            <a:r>
              <a:rPr lang="ru-RU" sz="3200" b="1"/>
              <a:t>Д</a:t>
            </a:r>
          </a:p>
          <a:p>
            <a:r>
              <a:rPr lang="ru-RU" sz="3200" b="1"/>
              <a:t>Ь</a:t>
            </a:r>
          </a:p>
          <a:p>
            <a:endParaRPr lang="ru-RU" sz="3200" b="1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227763" y="2276475"/>
            <a:ext cx="477837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С</a:t>
            </a:r>
          </a:p>
          <a:p>
            <a:r>
              <a:rPr lang="ru-RU" sz="3200" b="1"/>
              <a:t>В</a:t>
            </a:r>
          </a:p>
          <a:p>
            <a:r>
              <a:rPr lang="ru-RU" sz="3200" b="1"/>
              <a:t>И</a:t>
            </a:r>
          </a:p>
          <a:p>
            <a:r>
              <a:rPr lang="ru-RU" sz="3200" b="1"/>
              <a:t>Н</a:t>
            </a:r>
          </a:p>
          <a:p>
            <a:r>
              <a:rPr lang="ru-RU" sz="3200" b="1"/>
              <a:t>Ь</a:t>
            </a:r>
          </a:p>
          <a:p>
            <a:r>
              <a:rPr lang="ru-RU" sz="3200" b="1"/>
              <a:t>Я</a:t>
            </a:r>
          </a:p>
          <a:p>
            <a:endParaRPr lang="ru-RU" sz="3200" b="1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8388350" y="2349500"/>
            <a:ext cx="500063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С</a:t>
            </a:r>
          </a:p>
          <a:p>
            <a:r>
              <a:rPr lang="ru-RU" sz="3200" b="1"/>
              <a:t>О</a:t>
            </a:r>
          </a:p>
          <a:p>
            <a:r>
              <a:rPr lang="ru-RU" sz="3200" b="1"/>
              <a:t>Б</a:t>
            </a:r>
          </a:p>
          <a:p>
            <a:r>
              <a:rPr lang="ru-RU" sz="3200" b="1"/>
              <a:t>А</a:t>
            </a:r>
          </a:p>
          <a:p>
            <a:r>
              <a:rPr lang="ru-RU" sz="3200" b="1"/>
              <a:t>К</a:t>
            </a:r>
          </a:p>
          <a:p>
            <a:r>
              <a:rPr lang="ru-RU" sz="3200" b="1"/>
              <a:t>А</a:t>
            </a:r>
          </a:p>
          <a:p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2924175"/>
          <a:ext cx="5867400" cy="2181225"/>
        </p:xfrm>
        <a:graphic>
          <a:graphicData uri="http://schemas.openxmlformats.org/presentationml/2006/ole">
            <p:oleObj spid="_x0000_s4098" name="Image" r:id="rId3" imgW="2852692" imgH="1060616" progId="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0" y="0"/>
          <a:ext cx="5867400" cy="1811338"/>
        </p:xfrm>
        <a:graphic>
          <a:graphicData uri="http://schemas.openxmlformats.org/presentationml/2006/ole">
            <p:oleObj spid="_x0000_s4099" name="Image" r:id="rId4" imgW="2742973" imgH="1060616" progId="">
              <p:embed/>
            </p:oleObj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0" y="4797425"/>
          <a:ext cx="5867400" cy="2001838"/>
        </p:xfrm>
        <a:graphic>
          <a:graphicData uri="http://schemas.openxmlformats.org/presentationml/2006/ole">
            <p:oleObj spid="_x0000_s4100" name="Image" r:id="rId5" imgW="3108703" imgH="1060616" progId="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0" y="1484313"/>
          <a:ext cx="5867400" cy="1819275"/>
        </p:xfrm>
        <a:graphic>
          <a:graphicData uri="http://schemas.openxmlformats.org/presentationml/2006/ole">
            <p:oleObj spid="_x0000_s4101" name="Image" r:id="rId6" imgW="2742973" imgH="1060616" progId="">
              <p:embed/>
            </p:oleObj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570538" y="0"/>
            <a:ext cx="36353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/>
              <a:t>Лимфоциты </a:t>
            </a:r>
            <a:r>
              <a:rPr lang="ru-RU" sz="3200" b="1"/>
              <a:t>к.р.с</a:t>
            </a:r>
            <a:r>
              <a:rPr lang="ru-RU" sz="3200"/>
              <a:t>.</a:t>
            </a:r>
          </a:p>
          <a:p>
            <a:pPr algn="ctr"/>
            <a:r>
              <a:rPr lang="ru-RU" sz="3200"/>
              <a:t>  Малый, средний,</a:t>
            </a:r>
          </a:p>
          <a:p>
            <a:pPr algn="ctr"/>
            <a:r>
              <a:rPr lang="ru-RU" sz="3200"/>
              <a:t>большой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732588" y="1989138"/>
            <a:ext cx="17891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Лошади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732588" y="3644900"/>
            <a:ext cx="1720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Свиньи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77050" y="5516563"/>
            <a:ext cx="1654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Собаки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948488" y="836613"/>
          <a:ext cx="1533525" cy="6021387"/>
        </p:xfrm>
        <a:graphic>
          <a:graphicData uri="http://schemas.openxmlformats.org/presentationml/2006/ole">
            <p:oleObj spid="_x0000_s5122" name="Image" r:id="rId3" imgW="1206704" imgH="4736200" progId="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572000" y="765175"/>
          <a:ext cx="1552575" cy="6092825"/>
        </p:xfrm>
        <a:graphic>
          <a:graphicData uri="http://schemas.openxmlformats.org/presentationml/2006/ole">
            <p:oleObj spid="_x0000_s5123" name="Image" r:id="rId4" imgW="1206704" imgH="4736200" progId="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2268538" y="765175"/>
          <a:ext cx="1552575" cy="6092825"/>
        </p:xfrm>
        <a:graphic>
          <a:graphicData uri="http://schemas.openxmlformats.org/presentationml/2006/ole">
            <p:oleObj spid="_x0000_s5124" name="Image" r:id="rId5" imgW="1206704" imgH="4736200" progId="">
              <p:embed/>
            </p:oleObj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0" y="692150"/>
          <a:ext cx="1595438" cy="6165850"/>
        </p:xfrm>
        <a:graphic>
          <a:graphicData uri="http://schemas.openxmlformats.org/presentationml/2006/ole">
            <p:oleObj spid="_x0000_s5125" name="Image" r:id="rId6" imgW="1206704" imgH="4663055" progId="">
              <p:embed/>
            </p:oleObj>
          </a:graphicData>
        </a:graphic>
      </p:graphicFrame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771775" y="0"/>
            <a:ext cx="284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/>
              <a:t>Моноциты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743075" y="2843213"/>
            <a:ext cx="5905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К.</a:t>
            </a:r>
          </a:p>
          <a:p>
            <a:r>
              <a:rPr lang="ru-RU" sz="3200" b="1"/>
              <a:t>Р.</a:t>
            </a:r>
          </a:p>
          <a:p>
            <a:r>
              <a:rPr lang="ru-RU" sz="3200" b="1"/>
              <a:t>С.</a:t>
            </a:r>
          </a:p>
          <a:p>
            <a:endParaRPr lang="ru-RU" sz="3200" b="1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779838" y="2276475"/>
            <a:ext cx="592137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Л</a:t>
            </a:r>
          </a:p>
          <a:p>
            <a:r>
              <a:rPr lang="ru-RU" sz="3200" b="1"/>
              <a:t>О</a:t>
            </a:r>
          </a:p>
          <a:p>
            <a:r>
              <a:rPr lang="ru-RU" sz="3200" b="1"/>
              <a:t>Ш</a:t>
            </a:r>
          </a:p>
          <a:p>
            <a:r>
              <a:rPr lang="ru-RU" sz="3200" b="1"/>
              <a:t>А</a:t>
            </a:r>
          </a:p>
          <a:p>
            <a:r>
              <a:rPr lang="ru-RU" sz="3200" b="1"/>
              <a:t>Д</a:t>
            </a:r>
          </a:p>
          <a:p>
            <a:r>
              <a:rPr lang="ru-RU" sz="3200" b="1"/>
              <a:t>Ь</a:t>
            </a:r>
          </a:p>
          <a:p>
            <a:endParaRPr lang="ru-RU" sz="3200" b="1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208713" y="2339975"/>
            <a:ext cx="477837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С</a:t>
            </a:r>
          </a:p>
          <a:p>
            <a:r>
              <a:rPr lang="ru-RU" sz="3200" b="1"/>
              <a:t>В</a:t>
            </a:r>
          </a:p>
          <a:p>
            <a:r>
              <a:rPr lang="ru-RU" sz="3200" b="1"/>
              <a:t>И</a:t>
            </a:r>
          </a:p>
          <a:p>
            <a:r>
              <a:rPr lang="ru-RU" sz="3200" b="1"/>
              <a:t>Н</a:t>
            </a:r>
          </a:p>
          <a:p>
            <a:r>
              <a:rPr lang="ru-RU" sz="3200" b="1"/>
              <a:t>Ь</a:t>
            </a:r>
          </a:p>
          <a:p>
            <a:r>
              <a:rPr lang="ru-RU" sz="3200" b="1"/>
              <a:t>Я</a:t>
            </a:r>
          </a:p>
          <a:p>
            <a:endParaRPr lang="ru-RU" sz="3200" b="1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8459788" y="2349500"/>
            <a:ext cx="500062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С</a:t>
            </a:r>
          </a:p>
          <a:p>
            <a:r>
              <a:rPr lang="ru-RU" sz="3200" b="1"/>
              <a:t>О</a:t>
            </a:r>
          </a:p>
          <a:p>
            <a:r>
              <a:rPr lang="ru-RU" sz="3200" b="1"/>
              <a:t>Б</a:t>
            </a:r>
          </a:p>
          <a:p>
            <a:r>
              <a:rPr lang="ru-RU" sz="3200" b="1"/>
              <a:t>А</a:t>
            </a:r>
          </a:p>
          <a:p>
            <a:r>
              <a:rPr lang="ru-RU" sz="3200" b="1"/>
              <a:t>К</a:t>
            </a:r>
          </a:p>
          <a:p>
            <a:r>
              <a:rPr lang="ru-RU" sz="3200" b="1"/>
              <a:t>А</a:t>
            </a:r>
          </a:p>
          <a:p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43050"/>
            <a:ext cx="8610600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057400" y="228600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FF0000"/>
                </a:solidFill>
              </a:rPr>
              <a:t>3. Тромбоциты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381000" y="4648200"/>
            <a:ext cx="8534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Тромбоциты: интактный (слева), при распластывании (в центре), с псевдоподиями (справа)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214282" y="0"/>
            <a:ext cx="8548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sz="2800" dirty="0"/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Тромбоцитопоэз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2">
            <a:lum bright="-20000" contrast="36000"/>
          </a:blip>
          <a:srcRect t="2074"/>
          <a:stretch>
            <a:fillRect/>
          </a:stretch>
        </p:blipFill>
        <p:spPr bwMode="auto">
          <a:xfrm>
            <a:off x="1656522" y="500042"/>
            <a:ext cx="6273064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175</Words>
  <PresentationFormat>Экран (4:3)</PresentationFormat>
  <Paragraphs>102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Image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Ирина</cp:lastModifiedBy>
  <cp:revision>17</cp:revision>
  <dcterms:created xsi:type="dcterms:W3CDTF">2017-11-07T06:50:55Z</dcterms:created>
  <dcterms:modified xsi:type="dcterms:W3CDTF">2017-11-07T07:29:00Z</dcterms:modified>
</cp:coreProperties>
</file>